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8" r:id="rId6"/>
    <p:sldId id="265" r:id="rId7"/>
    <p:sldId id="266" r:id="rId8"/>
    <p:sldId id="269" r:id="rId9"/>
    <p:sldId id="267" r:id="rId10"/>
    <p:sldId id="270" r:id="rId11"/>
    <p:sldId id="274" r:id="rId12"/>
    <p:sldId id="272" r:id="rId13"/>
    <p:sldId id="273" r:id="rId14"/>
    <p:sldId id="271" r:id="rId15"/>
    <p:sldId id="275" r:id="rId16"/>
    <p:sldId id="276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57" r:id="rId25"/>
    <p:sldId id="258" r:id="rId26"/>
    <p:sldId id="259" r:id="rId27"/>
    <p:sldId id="260" r:id="rId28"/>
    <p:sldId id="261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42A1"/>
    <a:srgbClr val="D76011"/>
    <a:srgbClr val="4FA74F"/>
    <a:srgbClr val="0C0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71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8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4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609600" y="457200"/>
            <a:ext cx="10972800" cy="5410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890F5-9E92-43D5-B6FA-CC55A5380F1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063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687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95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88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38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99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979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60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03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420B4-77E6-4974-AD5D-01EF7D499865}" type="datetimeFigureOut">
              <a:rPr lang="zh-TW" altLang="en-US" smtClean="0"/>
              <a:t>2018/6/5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1520D-6B13-495A-A435-5731B24D2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6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image" Target="../media/image32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231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Discrete Fourier Transform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02680" cy="560128"/>
          </a:xfrm>
        </p:spPr>
        <p:txBody>
          <a:bodyPr/>
          <a:lstStyle/>
          <a:p>
            <a:r>
              <a:rPr lang="zh-TW" altLang="en-US" dirty="0" smtClean="0"/>
              <a:t>輸入一張影像，取樣數量為圖片大小</a:t>
            </a:r>
            <a:endParaRPr lang="en-US" altLang="zh-TW" dirty="0" smtClean="0"/>
          </a:p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15191" y="2504065"/>
                <a:ext cx="5494774" cy="1079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𝑢𝑥</m:t>
                                      </m:r>
                                    </m:num>
                                    <m:den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𝑣𝑦</m:t>
                                      </m:r>
                                    </m:num>
                                    <m:den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91" y="2504065"/>
                <a:ext cx="5494774" cy="1079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8200" y="3702095"/>
                <a:ext cx="6202680" cy="28233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 smtClean="0"/>
                  <a:t>M</a:t>
                </a:r>
                <a:r>
                  <a:rPr lang="zh-TW" altLang="en-US" dirty="0" smtClean="0"/>
                  <a:t>、</a:t>
                </a:r>
                <a:r>
                  <a:rPr lang="en-US" altLang="zh-TW" dirty="0" smtClean="0"/>
                  <a:t>N</a:t>
                </a:r>
                <a:r>
                  <a:rPr lang="zh-TW" altLang="en-US" dirty="0" smtClean="0"/>
                  <a:t>：圖片大小</a:t>
                </a:r>
                <a:endParaRPr lang="en-US" altLang="zh-TW" dirty="0" smtClean="0"/>
              </a:p>
              <a:p>
                <a:r>
                  <a:rPr lang="en-US" altLang="zh-TW" dirty="0"/>
                  <a:t>x</a:t>
                </a:r>
                <a:r>
                  <a:rPr lang="zh-TW" altLang="en-US" dirty="0" smtClean="0"/>
                  <a:t>、</a:t>
                </a:r>
                <a:r>
                  <a:rPr lang="en-US" altLang="zh-TW" dirty="0"/>
                  <a:t>y</a:t>
                </a:r>
                <a:r>
                  <a:rPr lang="en-US" altLang="zh-TW" dirty="0" smtClean="0"/>
                  <a:t> </a:t>
                </a:r>
                <a:r>
                  <a:rPr lang="zh-TW" altLang="en-US" dirty="0" smtClean="0"/>
                  <a:t>：圖片像素</a:t>
                </a:r>
                <a:endParaRPr lang="en-US" altLang="zh-TW" dirty="0" smtClean="0"/>
              </a:p>
              <a:p>
                <a:r>
                  <a:rPr lang="en-US" altLang="zh-TW" dirty="0"/>
                  <a:t>u</a:t>
                </a:r>
                <a:r>
                  <a:rPr lang="zh-TW" altLang="en-US" dirty="0"/>
                  <a:t>、</a:t>
                </a:r>
                <a:r>
                  <a:rPr lang="en-US" altLang="zh-TW" dirty="0" smtClean="0"/>
                  <a:t>v</a:t>
                </a:r>
                <a:r>
                  <a:rPr lang="zh-TW" altLang="en-US" dirty="0" smtClean="0"/>
                  <a:t>：頻率域上的座標</a:t>
                </a:r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影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像灰階值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b="0" dirty="0" smtClean="0"/>
                  <a:t>F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頻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譜上的</m:t>
                    </m:r>
                  </m:oMath>
                </a14:m>
                <a:r>
                  <a:rPr lang="zh-TW" altLang="en-US" dirty="0" smtClean="0"/>
                  <a:t>數值</a:t>
                </a:r>
                <a:endParaRPr lang="en-US" altLang="zh-TW" dirty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2095"/>
                <a:ext cx="6202680" cy="2823395"/>
              </a:xfrm>
              <a:prstGeom prst="rect">
                <a:avLst/>
              </a:prstGeom>
              <a:blipFill>
                <a:blip r:embed="rId3"/>
                <a:stretch>
                  <a:fillRect l="-1770" t="-36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65"/>
          <a:stretch/>
        </p:blipFill>
        <p:spPr>
          <a:xfrm>
            <a:off x="7780713" y="1102644"/>
            <a:ext cx="3573087" cy="36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9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Discrete Fourier Transform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02680" cy="560128"/>
          </a:xfrm>
        </p:spPr>
        <p:txBody>
          <a:bodyPr/>
          <a:lstStyle/>
          <a:p>
            <a:r>
              <a:rPr lang="zh-TW" altLang="en-US" dirty="0" smtClean="0"/>
              <a:t>如果輸入影像長寬相同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15191" y="2504065"/>
                <a:ext cx="5206041" cy="1079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𝑢𝑥</m:t>
                                      </m:r>
                                    </m:num>
                                    <m:den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𝑣𝑦</m:t>
                                      </m:r>
                                    </m:num>
                                    <m:den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91" y="2504065"/>
                <a:ext cx="5206041" cy="1079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8200" y="3702095"/>
                <a:ext cx="6202680" cy="28233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 smtClean="0"/>
                  <a:t>N</a:t>
                </a:r>
                <a:r>
                  <a:rPr lang="zh-TW" altLang="en-US" dirty="0" smtClean="0"/>
                  <a:t>：圖片大小</a:t>
                </a:r>
                <a:endParaRPr lang="en-US" altLang="zh-TW" dirty="0" smtClean="0"/>
              </a:p>
              <a:p>
                <a:r>
                  <a:rPr lang="en-US" altLang="zh-TW" dirty="0"/>
                  <a:t>x</a:t>
                </a:r>
                <a:r>
                  <a:rPr lang="zh-TW" altLang="en-US" dirty="0" smtClean="0"/>
                  <a:t>、</a:t>
                </a:r>
                <a:r>
                  <a:rPr lang="en-US" altLang="zh-TW" dirty="0"/>
                  <a:t>y</a:t>
                </a:r>
                <a:r>
                  <a:rPr lang="en-US" altLang="zh-TW" dirty="0" smtClean="0"/>
                  <a:t> </a:t>
                </a:r>
                <a:r>
                  <a:rPr lang="zh-TW" altLang="en-US" dirty="0" smtClean="0"/>
                  <a:t>：圖片像素</a:t>
                </a:r>
                <a:endParaRPr lang="en-US" altLang="zh-TW" dirty="0" smtClean="0"/>
              </a:p>
              <a:p>
                <a:r>
                  <a:rPr lang="en-US" altLang="zh-TW" dirty="0"/>
                  <a:t>u</a:t>
                </a:r>
                <a:r>
                  <a:rPr lang="zh-TW" altLang="en-US" dirty="0"/>
                  <a:t>、</a:t>
                </a:r>
                <a:r>
                  <a:rPr lang="en-US" altLang="zh-TW" dirty="0" smtClean="0"/>
                  <a:t>v</a:t>
                </a:r>
                <a:r>
                  <a:rPr lang="zh-TW" altLang="en-US" dirty="0" smtClean="0"/>
                  <a:t>：頻率域上的座標</a:t>
                </a:r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影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像灰階值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b="0" dirty="0" smtClean="0"/>
                  <a:t>F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頻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譜上的</m:t>
                    </m:r>
                  </m:oMath>
                </a14:m>
                <a:r>
                  <a:rPr lang="zh-TW" altLang="en-US" dirty="0" smtClean="0"/>
                  <a:t>數值</a:t>
                </a:r>
                <a:endParaRPr lang="en-US" altLang="zh-TW" dirty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2095"/>
                <a:ext cx="6202680" cy="2823395"/>
              </a:xfrm>
              <a:prstGeom prst="rect">
                <a:avLst/>
              </a:prstGeom>
              <a:blipFill>
                <a:blip r:embed="rId3"/>
                <a:stretch>
                  <a:fillRect l="-1770" t="-36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65"/>
          <a:stretch/>
        </p:blipFill>
        <p:spPr>
          <a:xfrm>
            <a:off x="7780713" y="1102644"/>
            <a:ext cx="3573087" cy="36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9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內容版面配置區 5"/>
          <p:cNvSpPr>
            <a:spLocks noGrp="1"/>
          </p:cNvSpPr>
          <p:nvPr>
            <p:ph/>
          </p:nvPr>
        </p:nvSpPr>
        <p:spPr>
          <a:xfrm>
            <a:off x="838200" y="1759875"/>
            <a:ext cx="10515600" cy="1232707"/>
          </a:xfrm>
        </p:spPr>
        <p:txBody>
          <a:bodyPr/>
          <a:lstStyle/>
          <a:p>
            <a:r>
              <a:rPr lang="zh-TW" altLang="en-US" sz="2200" dirty="0"/>
              <a:t>給一影像如左圖所示，在傅立葉轉換後，其傅利葉頻譜結果圖顯示於中圖。但在影像處理中</a:t>
            </a:r>
            <a:r>
              <a:rPr lang="zh-TW" altLang="en-US" sz="2200" dirty="0" smtClean="0"/>
              <a:t>，低頻</a:t>
            </a:r>
            <a:r>
              <a:rPr lang="zh-TW" altLang="en-US" sz="2200" dirty="0"/>
              <a:t>會置於頻譜圖之四角，因此需要利用傅立葉平移性，</a:t>
            </a:r>
            <a:r>
              <a:rPr lang="zh-TW" altLang="en-US" sz="2200" dirty="0" smtClean="0"/>
              <a:t>將低頻</a:t>
            </a:r>
            <a:r>
              <a:rPr lang="zh-TW" altLang="en-US" sz="2200" dirty="0"/>
              <a:t>部分位移至影像中間，經平移後顯示於右圖。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102" y="3454373"/>
            <a:ext cx="3168820" cy="31874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34"/>
          <a:stretch/>
        </p:blipFill>
        <p:spPr>
          <a:xfrm>
            <a:off x="1496291" y="3462686"/>
            <a:ext cx="3113395" cy="3187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686" y="3455602"/>
            <a:ext cx="3194579" cy="319457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681009"/>
            <a:ext cx="10515600" cy="790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400" dirty="0" smtClean="0"/>
              <a:t>Discrete Fourier Transform</a:t>
            </a:r>
            <a:endParaRPr lang="zh-TW" altLang="en-US" sz="4400" dirty="0"/>
          </a:p>
        </p:txBody>
      </p:sp>
      <p:cxnSp>
        <p:nvCxnSpPr>
          <p:cNvPr id="6" name="Straight Arrow Connector 5"/>
          <p:cNvCxnSpPr>
            <a:endCxn id="2" idx="3"/>
          </p:cNvCxnSpPr>
          <p:nvPr/>
        </p:nvCxnSpPr>
        <p:spPr>
          <a:xfrm>
            <a:off x="9401695" y="5037513"/>
            <a:ext cx="1567227" cy="106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55069" y="5140581"/>
            <a:ext cx="1260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zh-TW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54273" y="4391056"/>
            <a:ext cx="1260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zh-TW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34519" y="4391056"/>
            <a:ext cx="1260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endParaRPr lang="zh-TW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89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7" name="Object 6"/>
          <p:cNvGraphicFramePr>
            <a:graphicFrameLocks noChangeAspect="1"/>
          </p:cNvGraphicFramePr>
          <p:nvPr/>
        </p:nvGraphicFramePr>
        <p:xfrm>
          <a:off x="2782889" y="2205038"/>
          <a:ext cx="668337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" name="方程式" r:id="rId3" imgW="4457700" imgH="1219200" progId="Equation.3">
                  <p:embed/>
                </p:oleObj>
              </mc:Choice>
              <mc:Fallback>
                <p:oleObj name="方程式" r:id="rId3" imgW="4457700" imgH="1219200" progId="Equation.3">
                  <p:embed/>
                  <p:pic>
                    <p:nvPicPr>
                      <p:cNvPr id="163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9" y="2205038"/>
                        <a:ext cx="6683375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1905000" y="609600"/>
            <a:ext cx="8458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假如想把傅立葉的頻譜結果從</a:t>
            </a:r>
            <a:r>
              <a:rPr lang="zh-TW" altLang="en-US" sz="2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原點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移到</a:t>
            </a:r>
            <a:r>
              <a:rPr lang="zh-TW" altLang="en-US" sz="2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中央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該如何辦到？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 i="1" dirty="0">
                <a:latin typeface="Times New Roman" panose="02020603050405020304" pitchFamily="18" charset="0"/>
                <a:ea typeface="標楷體" panose="03000509000000000000" pitchFamily="65" charset="-120"/>
              </a:rPr>
              <a:t>ANS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：首先將乘上          ，則                        的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FT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如下所算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aphicFrame>
        <p:nvGraphicFramePr>
          <p:cNvPr id="16389" name="Object 13"/>
          <p:cNvGraphicFramePr>
            <a:graphicFrameLocks noChangeAspect="1"/>
          </p:cNvGraphicFramePr>
          <p:nvPr/>
        </p:nvGraphicFramePr>
        <p:xfrm>
          <a:off x="5591175" y="1052514"/>
          <a:ext cx="14605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9" r:id="rId5" imgW="914400" imgH="228600" progId="Equation.3">
                  <p:embed/>
                </p:oleObj>
              </mc:Choice>
              <mc:Fallback>
                <p:oleObj r:id="rId5" imgW="914400" imgH="228600" progId="Equation.3">
                  <p:embed/>
                  <p:pic>
                    <p:nvPicPr>
                      <p:cNvPr id="1638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75" y="1052514"/>
                        <a:ext cx="146050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14"/>
          <p:cNvGraphicFramePr>
            <a:graphicFrameLocks noChangeAspect="1"/>
          </p:cNvGraphicFramePr>
          <p:nvPr/>
        </p:nvGraphicFramePr>
        <p:xfrm>
          <a:off x="4151314" y="1052514"/>
          <a:ext cx="7842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0" r:id="rId7" imgW="469900" imgH="228600" progId="Equation.3">
                  <p:embed/>
                </p:oleObj>
              </mc:Choice>
              <mc:Fallback>
                <p:oleObj r:id="rId7" imgW="469900" imgH="228600" progId="Equation.3">
                  <p:embed/>
                  <p:pic>
                    <p:nvPicPr>
                      <p:cNvPr id="163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1052514"/>
                        <a:ext cx="78422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Rectangle 5"/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6392" name="Object 4"/>
          <p:cNvGraphicFramePr>
            <a:graphicFrameLocks noChangeAspect="1"/>
          </p:cNvGraphicFramePr>
          <p:nvPr/>
        </p:nvGraphicFramePr>
        <p:xfrm>
          <a:off x="2063751" y="1484313"/>
          <a:ext cx="30464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1" name="方程式" r:id="rId9" imgW="2032000" imgH="457200" progId="Equation.3">
                  <p:embed/>
                </p:oleObj>
              </mc:Choice>
              <mc:Fallback>
                <p:oleObj name="方程式" r:id="rId9" imgW="2032000" imgH="457200" progId="Equation.3">
                  <p:embed/>
                  <p:pic>
                    <p:nvPicPr>
                      <p:cNvPr id="163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1" y="1484313"/>
                        <a:ext cx="30464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Rectangle 7"/>
          <p:cNvSpPr>
            <a:spLocks noChangeArrowheads="1"/>
          </p:cNvSpPr>
          <p:nvPr/>
        </p:nvSpPr>
        <p:spPr bwMode="auto">
          <a:xfrm>
            <a:off x="1524001" y="23807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>
              <a:latin typeface="Times New Roman" panose="02020603050405020304" pitchFamily="18" charset="0"/>
            </a:endParaRPr>
          </a:p>
        </p:txBody>
      </p:sp>
      <p:sp>
        <p:nvSpPr>
          <p:cNvPr id="16394" name="Rectangle 9"/>
          <p:cNvSpPr>
            <a:spLocks noChangeArrowheads="1"/>
          </p:cNvSpPr>
          <p:nvPr/>
        </p:nvSpPr>
        <p:spPr bwMode="auto">
          <a:xfrm>
            <a:off x="1919288" y="5091113"/>
            <a:ext cx="84248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200">
                <a:latin typeface="Times New Roman" panose="02020603050405020304" pitchFamily="18" charset="0"/>
                <a:ea typeface="標楷體" panose="03000509000000000000" pitchFamily="65" charset="-120"/>
              </a:rPr>
              <a:t>由 </a:t>
            </a:r>
            <a:r>
              <a:rPr lang="en-US" altLang="zh-TW" sz="2200" i="1">
                <a:latin typeface="Times New Roman" panose="02020603050405020304" pitchFamily="18" charset="0"/>
                <a:ea typeface="標楷體" panose="03000509000000000000" pitchFamily="65" charset="-120"/>
              </a:rPr>
              <a:t>f</a:t>
            </a:r>
            <a:r>
              <a:rPr lang="en-US" altLang="zh-TW" sz="220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200" i="1"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  <a:r>
              <a:rPr lang="en-US" altLang="zh-TW" sz="2200"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sz="2200" i="1"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  <a:r>
              <a:rPr lang="en-US" altLang="zh-TW" sz="2200">
                <a:latin typeface="Times New Roman" panose="02020603050405020304" pitchFamily="18" charset="0"/>
                <a:ea typeface="標楷體" panose="03000509000000000000" pitchFamily="65" charset="-120"/>
              </a:rPr>
              <a:t>)(</a:t>
            </a:r>
            <a:r>
              <a:rPr lang="zh-TW" altLang="en-US" sz="2200">
                <a:latin typeface="Times New Roman" panose="02020603050405020304" pitchFamily="18" charset="0"/>
                <a:ea typeface="標楷體" panose="03000509000000000000" pitchFamily="65" charset="-120"/>
              </a:rPr>
              <a:t>－</a:t>
            </a:r>
            <a:r>
              <a:rPr lang="en-US" altLang="zh-TW" sz="2200">
                <a:latin typeface="Times New Roman" panose="02020603050405020304" pitchFamily="18" charset="0"/>
                <a:ea typeface="標楷體" panose="03000509000000000000" pitchFamily="65" charset="-120"/>
              </a:rPr>
              <a:t>1)</a:t>
            </a:r>
            <a:r>
              <a:rPr lang="en-US" altLang="zh-TW" sz="2200" i="1" baseline="30000">
                <a:latin typeface="Times New Roman" panose="02020603050405020304" pitchFamily="18" charset="0"/>
                <a:ea typeface="標楷體" panose="03000509000000000000" pitchFamily="65" charset="-120"/>
              </a:rPr>
              <a:t>x+y</a:t>
            </a:r>
            <a:r>
              <a:rPr lang="zh-TW" altLang="en-US" sz="2200" i="1" baseline="3000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220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200">
                <a:latin typeface="Times New Roman" panose="02020603050405020304" pitchFamily="18" charset="0"/>
                <a:ea typeface="標楷體" panose="03000509000000000000" pitchFamily="65" charset="-120"/>
              </a:rPr>
              <a:t>FT</a:t>
            </a:r>
            <a:r>
              <a:rPr lang="zh-TW" altLang="en-US" sz="2200">
                <a:latin typeface="Times New Roman" panose="02020603050405020304" pitchFamily="18" charset="0"/>
                <a:ea typeface="標楷體" panose="03000509000000000000" pitchFamily="65" charset="-120"/>
              </a:rPr>
              <a:t>等於                           ，可得知已將</a:t>
            </a:r>
            <a:r>
              <a:rPr lang="en-US" altLang="zh-TW" sz="2200">
                <a:latin typeface="Times New Roman" panose="02020603050405020304" pitchFamily="18" charset="0"/>
                <a:ea typeface="標楷體" panose="03000509000000000000" pitchFamily="65" charset="-120"/>
              </a:rPr>
              <a:t>FT</a:t>
            </a:r>
            <a:r>
              <a:rPr lang="zh-TW" altLang="en-US" sz="2200">
                <a:latin typeface="Times New Roman" panose="02020603050405020304" pitchFamily="18" charset="0"/>
                <a:ea typeface="標楷體" panose="03000509000000000000" pitchFamily="65" charset="-120"/>
              </a:rPr>
              <a:t>的結果從原點移至中央處了。顯示了</a:t>
            </a:r>
            <a:r>
              <a:rPr lang="en-US" altLang="zh-TW" sz="2200">
                <a:latin typeface="Times New Roman" panose="02020603050405020304" pitchFamily="18" charset="0"/>
                <a:ea typeface="標楷體" panose="03000509000000000000" pitchFamily="65" charset="-120"/>
              </a:rPr>
              <a:t>FT</a:t>
            </a:r>
            <a:r>
              <a:rPr lang="zh-TW" altLang="en-US" sz="220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zh-TW" altLang="en-US" sz="2200" b="1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平移性</a:t>
            </a:r>
            <a:r>
              <a:rPr lang="zh-TW" altLang="en-US" sz="22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200" b="1">
                <a:latin typeface="Times New Roman" panose="02020603050405020304" pitchFamily="18" charset="0"/>
                <a:ea typeface="標楷體" panose="03000509000000000000" pitchFamily="65" charset="-120"/>
              </a:rPr>
              <a:t>(Translation)</a:t>
            </a:r>
            <a:r>
              <a:rPr lang="zh-TW" altLang="en-US" sz="2200">
                <a:latin typeface="Times New Roman" panose="02020603050405020304" pitchFamily="18" charset="0"/>
                <a:ea typeface="標楷體" panose="03000509000000000000" pitchFamily="65" charset="-120"/>
              </a:rPr>
              <a:t>。 </a:t>
            </a:r>
          </a:p>
        </p:txBody>
      </p:sp>
      <p:graphicFrame>
        <p:nvGraphicFramePr>
          <p:cNvPr id="16395" name="Object 8"/>
          <p:cNvGraphicFramePr>
            <a:graphicFrameLocks noChangeAspect="1"/>
          </p:cNvGraphicFramePr>
          <p:nvPr/>
        </p:nvGraphicFramePr>
        <p:xfrm>
          <a:off x="5159375" y="4941888"/>
          <a:ext cx="1778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2" name="方程式" r:id="rId11" imgW="1104900" imgH="393700" progId="Equation.3">
                  <p:embed/>
                </p:oleObj>
              </mc:Choice>
              <mc:Fallback>
                <p:oleObj name="方程式" r:id="rId11" imgW="1104900" imgH="393700" progId="Equation.3">
                  <p:embed/>
                  <p:pic>
                    <p:nvPicPr>
                      <p:cNvPr id="1639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5" y="4941888"/>
                        <a:ext cx="17780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6" name="Picture 20" descr="http://upload.wikimedia.org/wikipedia/commons/thumb/c/c6/Exp.svg/200px-Exp.svg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988" y="692150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95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DFT</a:t>
            </a:r>
            <a:r>
              <a:rPr lang="zh-TW" altLang="en-US" dirty="0" smtClean="0"/>
              <a:t>：</a:t>
            </a:r>
            <a:r>
              <a:rPr lang="en-US" altLang="zh-TW" dirty="0"/>
              <a:t>F</a:t>
            </a:r>
            <a:r>
              <a:rPr lang="en-US" altLang="zh-TW" dirty="0" smtClean="0"/>
              <a:t>orward &amp; Inverse</a:t>
            </a:r>
            <a:endParaRPr lang="zh-TW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2187633" cy="535190"/>
          </a:xfrm>
        </p:spPr>
        <p:txBody>
          <a:bodyPr/>
          <a:lstStyle/>
          <a:p>
            <a:r>
              <a:rPr lang="en-US" altLang="zh-TW" dirty="0" smtClean="0"/>
              <a:t>Forward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137458" y="2445876"/>
                <a:ext cx="37794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𝑖𝑘𝑡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58" y="2445876"/>
                <a:ext cx="3779496" cy="1304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3973079"/>
            <a:ext cx="2187633" cy="53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Inverse</a:t>
            </a:r>
            <a:endParaRPr lang="en-US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137457" y="4929597"/>
                <a:ext cx="3920240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𝑖𝑘𝑡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57" y="4929597"/>
                <a:ext cx="3920240" cy="1304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7025640" y="2360815"/>
                <a:ext cx="4405373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𝑖𝑘𝑡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40" y="2360815"/>
                <a:ext cx="4405373" cy="1304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025639" y="4844536"/>
                <a:ext cx="4156074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𝑖𝑘𝑡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39" y="4844536"/>
                <a:ext cx="4156074" cy="130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594465" y="3973079"/>
            <a:ext cx="98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405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DFT</a:t>
            </a:r>
            <a:r>
              <a:rPr lang="zh-TW" altLang="en-US" dirty="0" smtClean="0"/>
              <a:t>：</a:t>
            </a:r>
            <a:r>
              <a:rPr lang="en-US" altLang="zh-TW" dirty="0" smtClean="0"/>
              <a:t>Matrix Form</a:t>
            </a:r>
            <a:endParaRPr lang="zh-TW" alt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215088" y="1892482"/>
            <a:ext cx="5761824" cy="4693814"/>
            <a:chOff x="707311" y="1909107"/>
            <a:chExt cx="5761824" cy="46938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27362" y="2089073"/>
                  <a:ext cx="6158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62" y="2089073"/>
                  <a:ext cx="61587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2871" t="-2222" r="-7921" b="-3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27362" y="2729536"/>
                  <a:ext cx="6158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62" y="2729536"/>
                  <a:ext cx="61587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871" t="-2222" r="-7921" b="-3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27362" y="3436261"/>
                  <a:ext cx="6158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62" y="3436261"/>
                  <a:ext cx="61587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871" t="-2222" r="-7921" b="-3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07311" y="5473593"/>
                  <a:ext cx="10655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311" y="5473593"/>
                  <a:ext cx="106554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429" t="-2174" r="-5143" b="-3260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t="19343"/>
            <a:stretch/>
          </p:blipFill>
          <p:spPr>
            <a:xfrm>
              <a:off x="1842524" y="2089073"/>
              <a:ext cx="4626611" cy="3782291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1978430" y="1909107"/>
              <a:ext cx="0" cy="405780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278881" y="1909107"/>
              <a:ext cx="0" cy="405780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38520" y="1909107"/>
              <a:ext cx="0" cy="405780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98610" y="1909107"/>
              <a:ext cx="0" cy="405780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418790" y="1909107"/>
              <a:ext cx="0" cy="405780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558700" y="1909107"/>
              <a:ext cx="0" cy="405780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954898" y="6237161"/>
              <a:ext cx="1982862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sample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67478" y="3990109"/>
              <a:ext cx="553998" cy="8977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98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DFT</a:t>
            </a:r>
            <a:r>
              <a:rPr lang="zh-TW" altLang="en-US" dirty="0" smtClean="0"/>
              <a:t>：</a:t>
            </a:r>
            <a:r>
              <a:rPr lang="en-US" altLang="zh-TW" dirty="0" smtClean="0"/>
              <a:t>Matrix Form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445"/>
          <a:stretch/>
        </p:blipFill>
        <p:spPr>
          <a:xfrm>
            <a:off x="1231233" y="2332700"/>
            <a:ext cx="9929040" cy="4525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68386" y="3250276"/>
            <a:ext cx="7024254" cy="31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77411" y="1828813"/>
            <a:ext cx="198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828814"/>
            <a:ext cx="198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TW" alt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150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快速傅立葉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06" y="1519236"/>
            <a:ext cx="96774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快速傅立葉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305830"/>
            <a:ext cx="9934575" cy="3467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536277" y="365125"/>
                <a:ext cx="2169622" cy="51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277" y="365125"/>
                <a:ext cx="2169622" cy="51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536276" y="980267"/>
                <a:ext cx="5660967" cy="495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=1−0=1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276" y="980267"/>
                <a:ext cx="5660967" cy="495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536276" y="1475980"/>
                <a:ext cx="5660967" cy="44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e>
                      </m:ra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276" y="1475980"/>
                <a:ext cx="5660967" cy="440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604357" y="5918662"/>
                <a:ext cx="2211186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偶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奇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57" y="5918662"/>
                <a:ext cx="2211186" cy="438582"/>
              </a:xfrm>
              <a:prstGeom prst="rect">
                <a:avLst/>
              </a:prstGeom>
              <a:blipFill>
                <a:blip r:embed="rId6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342014" y="5949490"/>
                <a:ext cx="2557549" cy="44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偶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奇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014" y="5949490"/>
                <a:ext cx="2557549" cy="440377"/>
              </a:xfrm>
              <a:prstGeom prst="rect">
                <a:avLst/>
              </a:prstGeom>
              <a:blipFill>
                <a:blip r:embed="rId7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95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快速傅立葉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86" y="1759722"/>
            <a:ext cx="3178047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957" y="2800102"/>
            <a:ext cx="8180816" cy="32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9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811" y="2168655"/>
            <a:ext cx="4626611" cy="4689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Fourier Transform</a:t>
            </a:r>
            <a:endParaRPr lang="zh-TW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838200" y="1608002"/>
            <a:ext cx="6994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可以把波形拆成多個不同頻率弦波的組合</a:t>
            </a:r>
            <a:endParaRPr lang="zh-TW" altLang="en-US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5203231" y="2732478"/>
            <a:ext cx="282633" cy="402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73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bit-reversal permutation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253315" y="2415197"/>
          <a:ext cx="4129216" cy="296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32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001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011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884" y="2750795"/>
            <a:ext cx="74295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4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演算法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7316"/>
            <a:ext cx="6625244" cy="54806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4984" t="21469"/>
          <a:stretch/>
        </p:blipFill>
        <p:spPr>
          <a:xfrm>
            <a:off x="7390013" y="2834640"/>
            <a:ext cx="4467640" cy="30673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89272" y="2835441"/>
            <a:ext cx="1022465" cy="285957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8759310" y="2835441"/>
            <a:ext cx="1022465" cy="285957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9829348" y="2835441"/>
            <a:ext cx="1022465" cy="285957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689272" y="2269375"/>
            <a:ext cx="93102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K=2</a:t>
            </a:r>
            <a:endParaRPr lang="zh-TW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05029" y="2269375"/>
            <a:ext cx="93102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K=4</a:t>
            </a:r>
            <a:endParaRPr lang="zh-TW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75067" y="2269375"/>
            <a:ext cx="93102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K=8</a:t>
            </a:r>
            <a:endParaRPr lang="zh-TW" alt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32167" y="1770611"/>
            <a:ext cx="3998422" cy="6816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988531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80565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8572599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8864633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56667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9448701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9" name="Rectangle 18"/>
          <p:cNvSpPr/>
          <p:nvPr/>
        </p:nvSpPr>
        <p:spPr>
          <a:xfrm>
            <a:off x="9740735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032768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83208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75242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3" name="Rectangle 22"/>
          <p:cNvSpPr/>
          <p:nvPr/>
        </p:nvSpPr>
        <p:spPr>
          <a:xfrm>
            <a:off x="8467276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8759310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62326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6" name="Rectangle 25"/>
          <p:cNvSpPr/>
          <p:nvPr/>
        </p:nvSpPr>
        <p:spPr>
          <a:xfrm>
            <a:off x="9754360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046394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338427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9" name="Rectangle 28"/>
          <p:cNvSpPr/>
          <p:nvPr/>
        </p:nvSpPr>
        <p:spPr>
          <a:xfrm>
            <a:off x="7741621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8033655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8563197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2" name="Rectangle 31"/>
          <p:cNvSpPr/>
          <p:nvPr/>
        </p:nvSpPr>
        <p:spPr>
          <a:xfrm>
            <a:off x="8855231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3" name="Rectangle 32"/>
          <p:cNvSpPr/>
          <p:nvPr/>
        </p:nvSpPr>
        <p:spPr>
          <a:xfrm>
            <a:off x="9348941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4" name="Rectangle 33"/>
          <p:cNvSpPr/>
          <p:nvPr/>
        </p:nvSpPr>
        <p:spPr>
          <a:xfrm>
            <a:off x="9640975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5" name="Rectangle 34"/>
          <p:cNvSpPr/>
          <p:nvPr/>
        </p:nvSpPr>
        <p:spPr>
          <a:xfrm>
            <a:off x="10190709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482742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17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演算法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7316"/>
            <a:ext cx="6625244" cy="54806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4984" t="21469"/>
          <a:stretch/>
        </p:blipFill>
        <p:spPr>
          <a:xfrm>
            <a:off x="7390013" y="2834640"/>
            <a:ext cx="4467640" cy="30673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30837" y="2835441"/>
            <a:ext cx="1022465" cy="66421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72989" y="3216499"/>
            <a:ext cx="3557845" cy="54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830888" y="2834640"/>
            <a:ext cx="961506" cy="138822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Rectangle 17"/>
          <p:cNvSpPr/>
          <p:nvPr/>
        </p:nvSpPr>
        <p:spPr>
          <a:xfrm>
            <a:off x="9836726" y="2834640"/>
            <a:ext cx="1019695" cy="287620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 18"/>
          <p:cNvSpPr/>
          <p:nvPr/>
        </p:nvSpPr>
        <p:spPr>
          <a:xfrm>
            <a:off x="7988531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8280565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8572599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2" name="Rectangle 21"/>
          <p:cNvSpPr/>
          <p:nvPr/>
        </p:nvSpPr>
        <p:spPr>
          <a:xfrm>
            <a:off x="8864633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3" name="Rectangle 22"/>
          <p:cNvSpPr/>
          <p:nvPr/>
        </p:nvSpPr>
        <p:spPr>
          <a:xfrm>
            <a:off x="9156667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48701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Rectangle 24"/>
          <p:cNvSpPr/>
          <p:nvPr/>
        </p:nvSpPr>
        <p:spPr>
          <a:xfrm>
            <a:off x="9740735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032768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7883208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8" name="Rectangle 27"/>
          <p:cNvSpPr/>
          <p:nvPr/>
        </p:nvSpPr>
        <p:spPr>
          <a:xfrm>
            <a:off x="8175242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Rectangle 28"/>
          <p:cNvSpPr/>
          <p:nvPr/>
        </p:nvSpPr>
        <p:spPr>
          <a:xfrm>
            <a:off x="8467276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8759310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9462326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2" name="Rectangle 31"/>
          <p:cNvSpPr/>
          <p:nvPr/>
        </p:nvSpPr>
        <p:spPr>
          <a:xfrm>
            <a:off x="9754360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3" name="Rectangle 32"/>
          <p:cNvSpPr/>
          <p:nvPr/>
        </p:nvSpPr>
        <p:spPr>
          <a:xfrm>
            <a:off x="10046394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4" name="Rectangle 33"/>
          <p:cNvSpPr/>
          <p:nvPr/>
        </p:nvSpPr>
        <p:spPr>
          <a:xfrm>
            <a:off x="10338427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35" name="Rectangle 34"/>
          <p:cNvSpPr/>
          <p:nvPr/>
        </p:nvSpPr>
        <p:spPr>
          <a:xfrm>
            <a:off x="7741621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36" name="Rectangle 35"/>
          <p:cNvSpPr/>
          <p:nvPr/>
        </p:nvSpPr>
        <p:spPr>
          <a:xfrm>
            <a:off x="8033655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37" name="Rectangle 36"/>
          <p:cNvSpPr/>
          <p:nvPr/>
        </p:nvSpPr>
        <p:spPr>
          <a:xfrm>
            <a:off x="8563197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55231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9" name="Rectangle 38"/>
          <p:cNvSpPr/>
          <p:nvPr/>
        </p:nvSpPr>
        <p:spPr>
          <a:xfrm>
            <a:off x="9348941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0" name="Rectangle 39"/>
          <p:cNvSpPr/>
          <p:nvPr/>
        </p:nvSpPr>
        <p:spPr>
          <a:xfrm>
            <a:off x="9640975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190709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482742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2065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演算法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7316"/>
            <a:ext cx="6625244" cy="54806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4984" t="21469"/>
          <a:stretch/>
        </p:blipFill>
        <p:spPr>
          <a:xfrm>
            <a:off x="7390013" y="2834640"/>
            <a:ext cx="4467640" cy="30673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0013" y="2864535"/>
            <a:ext cx="315885" cy="26936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54385" y="3000895"/>
            <a:ext cx="2327564" cy="1463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401097" y="3270959"/>
            <a:ext cx="304801" cy="22869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7988531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80565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8572599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8864633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9156667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9448701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9" name="Rectangle 18"/>
          <p:cNvSpPr/>
          <p:nvPr/>
        </p:nvSpPr>
        <p:spPr>
          <a:xfrm>
            <a:off x="9740735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032768" y="223809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83208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75242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3" name="Rectangle 22"/>
          <p:cNvSpPr/>
          <p:nvPr/>
        </p:nvSpPr>
        <p:spPr>
          <a:xfrm>
            <a:off x="8467276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8759310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62326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6" name="Rectangle 25"/>
          <p:cNvSpPr/>
          <p:nvPr/>
        </p:nvSpPr>
        <p:spPr>
          <a:xfrm>
            <a:off x="9754360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046394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338427" y="747510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9" name="Rectangle 28"/>
          <p:cNvSpPr/>
          <p:nvPr/>
        </p:nvSpPr>
        <p:spPr>
          <a:xfrm>
            <a:off x="7741621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8033655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8563197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2" name="Rectangle 31"/>
          <p:cNvSpPr/>
          <p:nvPr/>
        </p:nvSpPr>
        <p:spPr>
          <a:xfrm>
            <a:off x="8855231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3" name="Rectangle 32"/>
          <p:cNvSpPr/>
          <p:nvPr/>
        </p:nvSpPr>
        <p:spPr>
          <a:xfrm>
            <a:off x="9348941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4" name="Rectangle 33"/>
          <p:cNvSpPr/>
          <p:nvPr/>
        </p:nvSpPr>
        <p:spPr>
          <a:xfrm>
            <a:off x="9640975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5" name="Rectangle 34"/>
          <p:cNvSpPr/>
          <p:nvPr/>
        </p:nvSpPr>
        <p:spPr>
          <a:xfrm>
            <a:off x="10190709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482742" y="1273451"/>
            <a:ext cx="282632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858895" y="3000895"/>
            <a:ext cx="980901" cy="16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858895" y="3017521"/>
            <a:ext cx="980901" cy="1446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9858895" y="4497185"/>
            <a:ext cx="98090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9858895" y="3017521"/>
            <a:ext cx="980901" cy="14464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61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Butterworth filter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253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𝑐𝑢𝑡𝑜𝑓𝑓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Low-pass filter</a:t>
                </a:r>
                <a:endParaRPr lang="zh-TW" altLang="en-US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2536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c/cd/Butterworth_Filter_Orders.svg/850px-Butterworth_Filter_Order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789" y="2820949"/>
            <a:ext cx="5719156" cy="403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841375" y="2585258"/>
            <a:ext cx="0" cy="372664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15644" y="2080813"/>
            <a:ext cx="16514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</a:t>
            </a:r>
            <a:endParaRPr lang="zh-TW" altLang="en-US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60133" y="4197092"/>
            <a:ext cx="60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60132" y="5527546"/>
            <a:ext cx="60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0C0C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n=2</a:t>
            </a:r>
            <a:endParaRPr lang="zh-TW" altLang="en-US" dirty="0">
              <a:solidFill>
                <a:srgbClr val="0C0C8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6322" y="6311900"/>
            <a:ext cx="60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4FA7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endParaRPr lang="zh-TW" altLang="en-US" dirty="0">
              <a:solidFill>
                <a:srgbClr val="4FA7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9032" y="6353413"/>
            <a:ext cx="60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D760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  <a:endParaRPr lang="zh-TW" altLang="en-US" dirty="0">
              <a:solidFill>
                <a:srgbClr val="D760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01742" y="6394926"/>
            <a:ext cx="60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A142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n=5</a:t>
            </a:r>
            <a:endParaRPr lang="zh-TW" altLang="en-US" dirty="0">
              <a:solidFill>
                <a:srgbClr val="A142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097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Butterworth filter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6562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𝑐𝑢𝑡𝑜𝑓𝑓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Low-pass filter</a:t>
                </a:r>
                <a:endParaRPr lang="zh-TW" alt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65624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26" y="1981200"/>
            <a:ext cx="48768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9862"/>
            <a:ext cx="2768138" cy="276813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212869" y="5128952"/>
            <a:ext cx="1388226" cy="823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12869" y="4482621"/>
            <a:ext cx="1155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329353" y="3175462"/>
            <a:ext cx="133003" cy="1330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481455" y="4414058"/>
            <a:ext cx="9144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395855" y="3308465"/>
            <a:ext cx="0" cy="110559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68244" y="4325573"/>
            <a:ext cx="3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zh-TW" altLang="en-US" sz="2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95854" y="3753780"/>
            <a:ext cx="3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2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137266" y="4168414"/>
                <a:ext cx="133834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𝑐𝑢𝑡𝑜𝑓𝑓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266" y="4168414"/>
                <a:ext cx="1338349" cy="491288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95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Butterworth filter</a:t>
            </a:r>
            <a:endParaRPr lang="zh-TW" altLang="en-US" dirty="0"/>
          </a:p>
        </p:txBody>
      </p:sp>
      <p:pic>
        <p:nvPicPr>
          <p:cNvPr id="4" name="2018-06-05_14-37-5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79103"/>
            <a:ext cx="12198192" cy="4430684"/>
          </a:xfrm>
        </p:spPr>
      </p:pic>
      <p:sp>
        <p:nvSpPr>
          <p:cNvPr id="6" name="TextBox 5"/>
          <p:cNvSpPr txBox="1"/>
          <p:nvPr/>
        </p:nvSpPr>
        <p:spPr>
          <a:xfrm>
            <a:off x="606830" y="169068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8720" y="172892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Low-pass filter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59240" y="167153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49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Butterworth filter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𝑐𝑢𝑡𝑜𝑓𝑓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en-US" altLang="zh-TW" b="0" dirty="0" smtClean="0"/>
                  <a:t> Low-pass</a:t>
                </a:r>
                <a:r>
                  <a:rPr lang="zh-TW" altLang="en-US" b="0" dirty="0" smtClean="0"/>
                  <a:t> </a:t>
                </a:r>
                <a:r>
                  <a:rPr lang="en-US" altLang="zh-TW" b="0" dirty="0" smtClean="0"/>
                  <a:t>filter</a:t>
                </a:r>
                <a:endParaRPr lang="en-US" altLang="zh-TW" dirty="0" smtClean="0"/>
              </a:p>
              <a:p>
                <a:r>
                  <a:rPr lang="en-US" altLang="zh-TW" dirty="0" smtClean="0"/>
                  <a:t>High-pass filter</a:t>
                </a:r>
                <a:endParaRPr lang="zh-TW" altLang="en-US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509" y="2493819"/>
            <a:ext cx="4372705" cy="43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5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Butterworth filter</a:t>
            </a:r>
            <a:endParaRPr lang="zh-TW" altLang="en-US" dirty="0"/>
          </a:p>
        </p:txBody>
      </p:sp>
      <p:pic>
        <p:nvPicPr>
          <p:cNvPr id="4" name="2018-06-05_14-50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1" y="2065800"/>
            <a:ext cx="12186509" cy="4426440"/>
          </a:xfrm>
        </p:spPr>
      </p:pic>
      <p:sp>
        <p:nvSpPr>
          <p:cNvPr id="5" name="TextBox 4"/>
          <p:cNvSpPr txBox="1"/>
          <p:nvPr/>
        </p:nvSpPr>
        <p:spPr>
          <a:xfrm>
            <a:off x="606830" y="169068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98720" y="172892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High-pass filter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59240" y="167153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89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Fourier Transform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0128"/>
          </a:xfrm>
        </p:spPr>
        <p:txBody>
          <a:bodyPr/>
          <a:lstStyle/>
          <a:p>
            <a:r>
              <a:rPr lang="zh-TW" altLang="en-US" dirty="0" smtClean="0"/>
              <a:t>將一個輸入的波形從時域轉到頻域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0" name="Picture 2" descr="ãtime domain to frequency domain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8" b="9580"/>
          <a:stretch/>
        </p:blipFill>
        <p:spPr bwMode="auto">
          <a:xfrm>
            <a:off x="2413461" y="2668385"/>
            <a:ext cx="6419119" cy="390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2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Fourier Transform</a:t>
            </a:r>
            <a:endParaRPr lang="zh-TW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0" y="3072606"/>
            <a:ext cx="3619500" cy="2238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98" y="3072606"/>
            <a:ext cx="3343275" cy="185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37" y="3072606"/>
            <a:ext cx="3514725" cy="2266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421476" y="5555857"/>
                <a:ext cx="11804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76" y="5555857"/>
                <a:ext cx="118040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505795" y="5557643"/>
                <a:ext cx="11804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795" y="5557643"/>
                <a:ext cx="118040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9792046" y="5555857"/>
                <a:ext cx="11804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046" y="5555857"/>
                <a:ext cx="118040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560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將輸入波形投影到不同頻率的基底上，來得到在各個頻率所占的比例</a:t>
            </a:r>
            <a:endParaRPr lang="en-US" altLang="zh-TW" dirty="0" smtClean="0"/>
          </a:p>
          <a:p>
            <a:endParaRPr lang="zh-TW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65018" y="3183775"/>
            <a:ext cx="0" cy="163760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94362" y="4081549"/>
            <a:ext cx="0" cy="7398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1466" y="3998422"/>
            <a:ext cx="0" cy="82296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17914" y="3241964"/>
            <a:ext cx="0" cy="157941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70810" y="3449782"/>
            <a:ext cx="0" cy="13716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47258" y="3449782"/>
            <a:ext cx="0" cy="13716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23706" y="4081549"/>
            <a:ext cx="0" cy="7398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00153" y="3241964"/>
            <a:ext cx="0" cy="157941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799214" y="3183775"/>
            <a:ext cx="0" cy="152122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28558" y="4081549"/>
            <a:ext cx="0" cy="7398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75662" y="3998422"/>
            <a:ext cx="0" cy="44888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552110" y="3183775"/>
            <a:ext cx="0" cy="1330036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305006" y="3358342"/>
            <a:ext cx="0" cy="1787236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81454" y="3358342"/>
            <a:ext cx="0" cy="188698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57902" y="4081549"/>
            <a:ext cx="0" cy="90470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34349" y="3183775"/>
            <a:ext cx="0" cy="145472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091353" y="3183775"/>
            <a:ext cx="0" cy="139653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220697" y="3998422"/>
            <a:ext cx="0" cy="58189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67801" y="3998422"/>
            <a:ext cx="0" cy="93155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844249" y="3183775"/>
            <a:ext cx="0" cy="1746206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597145" y="3358342"/>
            <a:ext cx="0" cy="1787236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973593" y="3358342"/>
            <a:ext cx="0" cy="101415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350041" y="3998422"/>
            <a:ext cx="0" cy="1147156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1726488" y="3183775"/>
            <a:ext cx="0" cy="129678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62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正弦波</a:t>
            </a:r>
            <a:r>
              <a:rPr lang="en-US" altLang="zh-TW" dirty="0" smtClean="0"/>
              <a:t>:</a:t>
            </a:r>
            <a:r>
              <a:rPr lang="zh-TW" altLang="en-US" dirty="0" smtClean="0"/>
              <a:t>圓周運動在直線的投影</a:t>
            </a:r>
            <a:endParaRPr lang="zh-TW" altLang="en-US" dirty="0"/>
          </a:p>
        </p:txBody>
      </p:sp>
      <p:pic>
        <p:nvPicPr>
          <p:cNvPr id="2050" name="Picture 2" descr="File:Fourier series square wave circles animatio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08" y="2081877"/>
            <a:ext cx="4308389" cy="430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Fourier series sawtooth wave circles 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19" y="2057163"/>
            <a:ext cx="4449376" cy="444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66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歐拉公式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1644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164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5228705" y="4001294"/>
            <a:ext cx="0" cy="27652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657600" y="5403273"/>
            <a:ext cx="34414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985952" y="4160520"/>
            <a:ext cx="2485506" cy="24855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Straight Arrow Connector 12"/>
          <p:cNvCxnSpPr>
            <a:endCxn id="11" idx="7"/>
          </p:cNvCxnSpPr>
          <p:nvPr/>
        </p:nvCxnSpPr>
        <p:spPr>
          <a:xfrm flipV="1">
            <a:off x="5228705" y="4524514"/>
            <a:ext cx="878759" cy="878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481015" y="5033940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015" y="5033940"/>
                <a:ext cx="3741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endCxn id="11" idx="5"/>
          </p:cNvCxnSpPr>
          <p:nvPr/>
        </p:nvCxnSpPr>
        <p:spPr>
          <a:xfrm>
            <a:off x="5228705" y="5403272"/>
            <a:ext cx="878759" cy="878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5475942" y="5420784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942" y="5420784"/>
                <a:ext cx="3741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658452" y="3631962"/>
            <a:ext cx="1112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imaginary</a:t>
            </a:r>
            <a:endParaRPr lang="zh-TW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7121862" y="5196696"/>
            <a:ext cx="54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real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108499" y="4254176"/>
                <a:ext cx="544956" cy="381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499" y="4254176"/>
                <a:ext cx="544956" cy="381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6107464" y="6255847"/>
                <a:ext cx="666785" cy="381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464" y="6255847"/>
                <a:ext cx="666785" cy="381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1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Fourier Transform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9654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965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9343"/>
          <a:stretch/>
        </p:blipFill>
        <p:spPr>
          <a:xfrm>
            <a:off x="7312298" y="3075709"/>
            <a:ext cx="4626611" cy="3782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7039"/>
          <a:stretch/>
        </p:blipFill>
        <p:spPr>
          <a:xfrm>
            <a:off x="903187" y="3989143"/>
            <a:ext cx="4626611" cy="60779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311833" y="2610196"/>
            <a:ext cx="847898" cy="13789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7040880" y="2485505"/>
            <a:ext cx="507077" cy="590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63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Discrete Fourier Transform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88047" cy="4351338"/>
          </a:xfrm>
        </p:spPr>
        <p:txBody>
          <a:bodyPr/>
          <a:lstStyle/>
          <a:p>
            <a:r>
              <a:rPr lang="zh-TW" altLang="en-US" dirty="0" smtClean="0"/>
              <a:t>電腦無法處理連續的波形輸入</a:t>
            </a:r>
            <a:endParaRPr lang="en-US" altLang="zh-TW" dirty="0" smtClean="0"/>
          </a:p>
          <a:p>
            <a:r>
              <a:rPr lang="zh-TW" altLang="en-US" dirty="0" smtClean="0"/>
              <a:t>需要對輸入做取樣</a:t>
            </a:r>
            <a:endParaRPr lang="en-US" altLang="zh-TW" dirty="0" smtClean="0"/>
          </a:p>
          <a:p>
            <a:r>
              <a:rPr lang="zh-TW" altLang="en-US" dirty="0" smtClean="0"/>
              <a:t>如果取樣數量為</a:t>
            </a:r>
            <a:r>
              <a:rPr lang="en-US" altLang="zh-TW" dirty="0" smtClean="0"/>
              <a:t>N</a:t>
            </a:r>
            <a:r>
              <a:rPr lang="zh-TW" altLang="en-US" dirty="0" smtClean="0"/>
              <a:t>，則假設取樣後波形週期為</a:t>
            </a:r>
            <a:r>
              <a:rPr lang="en-US" altLang="zh-TW" dirty="0" smtClean="0"/>
              <a:t>N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085"/>
          <a:stretch/>
        </p:blipFill>
        <p:spPr>
          <a:xfrm>
            <a:off x="1162397" y="4252723"/>
            <a:ext cx="3343275" cy="170721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512917" y="4363891"/>
            <a:ext cx="0" cy="163760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42261" y="5261665"/>
            <a:ext cx="0" cy="7398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89365" y="5178538"/>
            <a:ext cx="0" cy="82296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265813" y="4422080"/>
            <a:ext cx="0" cy="157941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18709" y="4629898"/>
            <a:ext cx="0" cy="13716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95157" y="4629898"/>
            <a:ext cx="0" cy="13716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71605" y="5261665"/>
            <a:ext cx="0" cy="7398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48052" y="4422080"/>
            <a:ext cx="0" cy="157941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7116451" y="5076801"/>
                <a:ext cx="37794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451" y="5076801"/>
                <a:ext cx="3779496" cy="1304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686099" y="6115770"/>
            <a:ext cx="24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 sample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6991004" y="2444568"/>
                <a:ext cx="4121727" cy="9965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004" y="2444568"/>
                <a:ext cx="4121727" cy="996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own Arrow 31"/>
          <p:cNvSpPr/>
          <p:nvPr/>
        </p:nvSpPr>
        <p:spPr>
          <a:xfrm>
            <a:off x="8565659" y="3916057"/>
            <a:ext cx="789709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84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時間複雜度是 </a:t>
            </a:r>
            <a:r>
              <a:rPr lang="en-US" altLang="zh-TW" dirty="0" smtClean="0"/>
              <a:t>O(N^2)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33" y="2397285"/>
            <a:ext cx="10515600" cy="408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3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689</Words>
  <Application>Microsoft Office PowerPoint</Application>
  <PresentationFormat>Widescreen</PresentationFormat>
  <Paragraphs>220</Paragraphs>
  <Slides>28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Office Theme</vt:lpstr>
      <vt:lpstr>Microsoft 方程式編輯器 3.0</vt:lpstr>
      <vt:lpstr>Fourier Transform</vt:lpstr>
      <vt:lpstr>Fourier Transform</vt:lpstr>
      <vt:lpstr>Fourier Transform</vt:lpstr>
      <vt:lpstr>Fourier Transform</vt:lpstr>
      <vt:lpstr>正弦波:圓周運動在直線的投影</vt:lpstr>
      <vt:lpstr>歐拉公式</vt:lpstr>
      <vt:lpstr>Fourier Transform</vt:lpstr>
      <vt:lpstr>Discrete Fourier Transform</vt:lpstr>
      <vt:lpstr>演算法</vt:lpstr>
      <vt:lpstr>Discrete Fourier Transform</vt:lpstr>
      <vt:lpstr>Discrete Fourier Transform</vt:lpstr>
      <vt:lpstr>PowerPoint Presentation</vt:lpstr>
      <vt:lpstr>PowerPoint Presentation</vt:lpstr>
      <vt:lpstr>DFT：Forward &amp; Inverse</vt:lpstr>
      <vt:lpstr>DFT：Matrix Form</vt:lpstr>
      <vt:lpstr>DFT：Matrix Form</vt:lpstr>
      <vt:lpstr>快速傅立葉</vt:lpstr>
      <vt:lpstr>快速傅立葉</vt:lpstr>
      <vt:lpstr>快速傅立葉</vt:lpstr>
      <vt:lpstr>bit-reversal permutation</vt:lpstr>
      <vt:lpstr>演算法</vt:lpstr>
      <vt:lpstr>演算法</vt:lpstr>
      <vt:lpstr>演算法</vt:lpstr>
      <vt:lpstr>Butterworth filter</vt:lpstr>
      <vt:lpstr>Butterworth filter</vt:lpstr>
      <vt:lpstr>Butterworth filter</vt:lpstr>
      <vt:lpstr>Butterworth filter</vt:lpstr>
      <vt:lpstr>Butterworth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Transform</dc:title>
  <dc:creator>Alvin</dc:creator>
  <cp:lastModifiedBy>Alvin</cp:lastModifiedBy>
  <cp:revision>179</cp:revision>
  <dcterms:created xsi:type="dcterms:W3CDTF">2018-06-05T05:39:28Z</dcterms:created>
  <dcterms:modified xsi:type="dcterms:W3CDTF">2018-06-05T23:44:14Z</dcterms:modified>
</cp:coreProperties>
</file>